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F6F9"/>
    <a:srgbClr val="D0EDF2"/>
    <a:srgbClr val="FEF3F4"/>
    <a:srgbClr val="FBCA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96379" autoAdjust="0"/>
  </p:normalViewPr>
  <p:slideViewPr>
    <p:cSldViewPr snapToGrid="0" showGuides="1">
      <p:cViewPr varScale="1">
        <p:scale>
          <a:sx n="47" d="100"/>
          <a:sy n="47" d="100"/>
        </p:scale>
        <p:origin x="1464" y="43"/>
      </p:cViewPr>
      <p:guideLst>
        <p:guide orient="horz" pos="218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8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486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4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52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30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9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5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51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98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437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t="-3000" r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6A38E-8C47-4317-B13B-FF80CD2F3A5B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880FA-58E1-414A-902C-A4DB6EE9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29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2549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5" name="กลุ่ม 4">
            <a:extLst>
              <a:ext uri="{FF2B5EF4-FFF2-40B4-BE49-F238E27FC236}">
                <a16:creationId xmlns:a16="http://schemas.microsoft.com/office/drawing/2014/main" id="{AEA0681A-AA90-4C9E-BD7D-2A1C351E91B5}"/>
              </a:ext>
            </a:extLst>
          </p:cNvPr>
          <p:cNvGrpSpPr/>
          <p:nvPr/>
        </p:nvGrpSpPr>
        <p:grpSpPr>
          <a:xfrm>
            <a:off x="1312386" y="253034"/>
            <a:ext cx="6519228" cy="1567798"/>
            <a:chOff x="1323975" y="244721"/>
            <a:chExt cx="6519228" cy="1567798"/>
          </a:xfrm>
        </p:grpSpPr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B266F7FE-0547-4296-8F11-325C88A10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4872024" y="254246"/>
              <a:ext cx="1895285" cy="573034"/>
            </a:xfrm>
            <a:prstGeom prst="rect">
              <a:avLst/>
            </a:prstGeom>
          </p:spPr>
        </p:pic>
        <p:pic>
          <p:nvPicPr>
            <p:cNvPr id="7" name="รูปภาพ 6">
              <a:extLst>
                <a:ext uri="{FF2B5EF4-FFF2-40B4-BE49-F238E27FC236}">
                  <a16:creationId xmlns:a16="http://schemas.microsoft.com/office/drawing/2014/main" id="{273AFF28-71B3-4932-8B4C-906370BD4C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2095689" y="244721"/>
              <a:ext cx="1895285" cy="573034"/>
            </a:xfrm>
            <a:prstGeom prst="rect">
              <a:avLst/>
            </a:prstGeom>
          </p:spPr>
        </p:pic>
        <p:pic>
          <p:nvPicPr>
            <p:cNvPr id="8" name="รูปภาพ 7">
              <a:extLst>
                <a:ext uri="{FF2B5EF4-FFF2-40B4-BE49-F238E27FC236}">
                  <a16:creationId xmlns:a16="http://schemas.microsoft.com/office/drawing/2014/main" id="{C6233938-D1D5-48A1-8782-6225314893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243" b="21560"/>
            <a:stretch/>
          </p:blipFill>
          <p:spPr>
            <a:xfrm>
              <a:off x="1323975" y="445985"/>
              <a:ext cx="6519228" cy="1357009"/>
            </a:xfrm>
            <a:prstGeom prst="rect">
              <a:avLst/>
            </a:prstGeom>
          </p:spPr>
        </p:pic>
        <p:sp>
          <p:nvSpPr>
            <p:cNvPr id="9" name="สี่เหลี่ยมผืนผ้า 8">
              <a:extLst>
                <a:ext uri="{FF2B5EF4-FFF2-40B4-BE49-F238E27FC236}">
                  <a16:creationId xmlns:a16="http://schemas.microsoft.com/office/drawing/2014/main" id="{1617EDC0-DF13-46C3-ABCC-4F300691C915}"/>
                </a:ext>
              </a:extLst>
            </p:cNvPr>
            <p:cNvSpPr/>
            <p:nvPr/>
          </p:nvSpPr>
          <p:spPr>
            <a:xfrm>
              <a:off x="3153184" y="704523"/>
              <a:ext cx="2837636" cy="110799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th-TH" sz="6600" b="1" dirty="0">
                  <a:ln w="19050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หัวข้อเรื่อง</a:t>
              </a:r>
              <a:endParaRPr lang="th-TH" sz="6600" b="1" cap="none" spc="0" dirty="0">
                <a:ln w="1905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กลุ่ม 18">
            <a:extLst>
              <a:ext uri="{FF2B5EF4-FFF2-40B4-BE49-F238E27FC236}">
                <a16:creationId xmlns:a16="http://schemas.microsoft.com/office/drawing/2014/main" id="{0CA8C4E2-5C13-43B5-B3E1-DCEF029186D1}"/>
              </a:ext>
            </a:extLst>
          </p:cNvPr>
          <p:cNvGrpSpPr/>
          <p:nvPr/>
        </p:nvGrpSpPr>
        <p:grpSpPr>
          <a:xfrm>
            <a:off x="34945" y="1675694"/>
            <a:ext cx="9134066" cy="4929272"/>
            <a:chOff x="34945" y="1675694"/>
            <a:chExt cx="9134066" cy="4929272"/>
          </a:xfrm>
        </p:grpSpPr>
        <p:grpSp>
          <p:nvGrpSpPr>
            <p:cNvPr id="10" name="กลุ่ม 9">
              <a:extLst>
                <a:ext uri="{FF2B5EF4-FFF2-40B4-BE49-F238E27FC236}">
                  <a16:creationId xmlns:a16="http://schemas.microsoft.com/office/drawing/2014/main" id="{56A497FF-1284-4BE4-B862-3E78B0DE40D9}"/>
                </a:ext>
              </a:extLst>
            </p:cNvPr>
            <p:cNvGrpSpPr/>
            <p:nvPr/>
          </p:nvGrpSpPr>
          <p:grpSpPr>
            <a:xfrm>
              <a:off x="34945" y="1675694"/>
              <a:ext cx="9134066" cy="4929272"/>
              <a:chOff x="57739" y="1674482"/>
              <a:chExt cx="9134066" cy="4929272"/>
            </a:xfrm>
          </p:grpSpPr>
          <p:pic>
            <p:nvPicPr>
              <p:cNvPr id="11" name="รูปภาพ 10">
                <a:extLst>
                  <a:ext uri="{FF2B5EF4-FFF2-40B4-BE49-F238E27FC236}">
                    <a16:creationId xmlns:a16="http://schemas.microsoft.com/office/drawing/2014/main" id="{88816AA2-8CED-4E95-BF7A-CA897FCAFC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164"/>
              <a:stretch/>
            </p:blipFill>
            <p:spPr>
              <a:xfrm>
                <a:off x="57739" y="1950214"/>
                <a:ext cx="1806875" cy="4644015"/>
              </a:xfrm>
              <a:prstGeom prst="rect">
                <a:avLst/>
              </a:prstGeom>
            </p:spPr>
          </p:pic>
          <p:pic>
            <p:nvPicPr>
              <p:cNvPr id="12" name="รูปภาพ 11">
                <a:extLst>
                  <a:ext uri="{FF2B5EF4-FFF2-40B4-BE49-F238E27FC236}">
                    <a16:creationId xmlns:a16="http://schemas.microsoft.com/office/drawing/2014/main" id="{CD8B37BF-4F46-427B-9A03-8685AF782E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973"/>
              <a:stretch/>
            </p:blipFill>
            <p:spPr>
              <a:xfrm>
                <a:off x="6943773" y="2028740"/>
                <a:ext cx="2248032" cy="4572085"/>
              </a:xfrm>
              <a:prstGeom prst="rect">
                <a:avLst/>
              </a:prstGeom>
            </p:spPr>
          </p:pic>
          <p:pic>
            <p:nvPicPr>
              <p:cNvPr id="13" name="รูปภาพ 12">
                <a:extLst>
                  <a:ext uri="{FF2B5EF4-FFF2-40B4-BE49-F238E27FC236}">
                    <a16:creationId xmlns:a16="http://schemas.microsoft.com/office/drawing/2014/main" id="{10FCA611-C420-426B-AEAC-19E390E5D2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704"/>
              <a:stretch/>
            </p:blipFill>
            <p:spPr>
              <a:xfrm>
                <a:off x="762779" y="1674482"/>
                <a:ext cx="7599391" cy="4929272"/>
              </a:xfrm>
              <a:prstGeom prst="rect">
                <a:avLst/>
              </a:prstGeom>
            </p:spPr>
          </p:pic>
        </p:grpSp>
        <p:sp>
          <p:nvSpPr>
            <p:cNvPr id="16" name="กล่องข้อความ 15">
              <a:extLst>
                <a:ext uri="{FF2B5EF4-FFF2-40B4-BE49-F238E27FC236}">
                  <a16:creationId xmlns:a16="http://schemas.microsoft.com/office/drawing/2014/main" id="{5940C0D3-A5BD-45A3-ABA9-45D8F021E162}"/>
                </a:ext>
              </a:extLst>
            </p:cNvPr>
            <p:cNvSpPr txBox="1"/>
            <p:nvPr/>
          </p:nvSpPr>
          <p:spPr>
            <a:xfrm>
              <a:off x="3271352" y="2233306"/>
              <a:ext cx="459351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48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7.1 คำสั่ง </a:t>
              </a:r>
              <a:r>
                <a:rPr lang="en-US" sz="48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Switch case</a:t>
              </a:r>
            </a:p>
          </p:txBody>
        </p:sp>
        <p:sp>
          <p:nvSpPr>
            <p:cNvPr id="18" name="กล่องข้อความ 17">
              <a:extLst>
                <a:ext uri="{FF2B5EF4-FFF2-40B4-BE49-F238E27FC236}">
                  <a16:creationId xmlns:a16="http://schemas.microsoft.com/office/drawing/2014/main" id="{D424D699-CC1D-4326-8A75-CA21827BD5DA}"/>
                </a:ext>
              </a:extLst>
            </p:cNvPr>
            <p:cNvSpPr txBox="1"/>
            <p:nvPr/>
          </p:nvSpPr>
          <p:spPr>
            <a:xfrm>
              <a:off x="3279665" y="3370889"/>
              <a:ext cx="4593514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4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7.2 ตัวอย่างโปรแกรม</a:t>
              </a:r>
              <a:endParaRPr lang="en-US" sz="4400" b="1" dirty="0">
                <a:solidFill>
                  <a:schemeClr val="bg1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224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52" y="25196"/>
            <a:ext cx="831370" cy="80581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14A53486-7A89-4AFC-B4A6-71906B4AAD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6662" b="65054"/>
          <a:stretch/>
        </p:blipFill>
        <p:spPr>
          <a:xfrm>
            <a:off x="779702" y="388733"/>
            <a:ext cx="7524129" cy="883112"/>
          </a:xfrm>
          <a:prstGeom prst="rect">
            <a:avLst/>
          </a:prstGeom>
        </p:spPr>
      </p:pic>
      <p:grpSp>
        <p:nvGrpSpPr>
          <p:cNvPr id="10" name="กลุ่ม 9">
            <a:extLst>
              <a:ext uri="{FF2B5EF4-FFF2-40B4-BE49-F238E27FC236}">
                <a16:creationId xmlns:a16="http://schemas.microsoft.com/office/drawing/2014/main" id="{33E3DADE-126E-43BD-8A09-658B0401B92B}"/>
              </a:ext>
            </a:extLst>
          </p:cNvPr>
          <p:cNvGrpSpPr/>
          <p:nvPr/>
        </p:nvGrpSpPr>
        <p:grpSpPr>
          <a:xfrm>
            <a:off x="840169" y="1252740"/>
            <a:ext cx="7540754" cy="1465488"/>
            <a:chOff x="840169" y="1252740"/>
            <a:chExt cx="7540754" cy="1465488"/>
          </a:xfrm>
        </p:grpSpPr>
        <p:sp>
          <p:nvSpPr>
            <p:cNvPr id="9" name="สี่เหลี่ยมผืนผ้า: มุมมน 8">
              <a:extLst>
                <a:ext uri="{FF2B5EF4-FFF2-40B4-BE49-F238E27FC236}">
                  <a16:creationId xmlns:a16="http://schemas.microsoft.com/office/drawing/2014/main" id="{E487814E-00D3-4C7C-9EAF-A07D9F338C4F}"/>
                </a:ext>
              </a:extLst>
            </p:cNvPr>
            <p:cNvSpPr/>
            <p:nvPr/>
          </p:nvSpPr>
          <p:spPr>
            <a:xfrm>
              <a:off x="840169" y="1252740"/>
              <a:ext cx="7463661" cy="1362374"/>
            </a:xfrm>
            <a:prstGeom prst="roundRect">
              <a:avLst/>
            </a:prstGeom>
            <a:solidFill>
              <a:schemeClr val="bg1">
                <a:alpha val="7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57414572-0CCA-4626-8EC4-2D5142FC964E}"/>
                </a:ext>
              </a:extLst>
            </p:cNvPr>
            <p:cNvSpPr txBox="1"/>
            <p:nvPr/>
          </p:nvSpPr>
          <p:spPr>
            <a:xfrm>
              <a:off x="856795" y="1271678"/>
              <a:ext cx="7524128" cy="14465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ถึงแม้ว่าการใช้คำสั่ง </a:t>
              </a:r>
              <a:r>
                <a:rPr lang="en-US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if </a:t>
              </a:r>
              <a:r>
                <a:rPr lang="th-TH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เพื่อจัดการเงื่อนไขหลาย ๆ เงื่อนไขในคราวเดียวกันจะสามารถทำได้โดยอาศัยโครงสร้าง </a:t>
              </a:r>
              <a:r>
                <a:rPr lang="en-US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if </a:t>
              </a:r>
              <a:r>
                <a:rPr lang="th-TH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และ </a:t>
              </a:r>
              <a:r>
                <a:rPr lang="en-US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if…else </a:t>
              </a:r>
              <a:r>
                <a:rPr lang="th-TH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แบบหลายชั้น ภาษา </a:t>
              </a:r>
              <a:r>
                <a:rPr lang="en-US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Visual C# </a:t>
              </a:r>
              <a:r>
                <a:rPr lang="th-TH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ยังได้เตรียมคำสั่ง </a:t>
              </a:r>
              <a:r>
                <a:rPr lang="en-US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Switch...case </a:t>
              </a:r>
              <a:r>
                <a:rPr lang="th-TH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เพื่อใช้ในการจัดการเงื่อนไขหลายเงื่อนไขโดยเฉพาะการใช้งานคำสั่ง </a:t>
              </a:r>
              <a:r>
                <a:rPr lang="en-US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Switch...case </a:t>
              </a:r>
              <a:r>
                <a:rPr lang="th-TH" sz="22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อยู่ในรูปแบบดังนี้</a:t>
              </a:r>
              <a:endParaRPr lang="en-US" sz="2200" dirty="0">
                <a:solidFill>
                  <a:srgbClr val="7030A0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8" name="กลุ่ม 7">
            <a:extLst>
              <a:ext uri="{FF2B5EF4-FFF2-40B4-BE49-F238E27FC236}">
                <a16:creationId xmlns:a16="http://schemas.microsoft.com/office/drawing/2014/main" id="{8850440C-D8C0-4022-8816-DC98FB0273F4}"/>
              </a:ext>
            </a:extLst>
          </p:cNvPr>
          <p:cNvGrpSpPr/>
          <p:nvPr/>
        </p:nvGrpSpPr>
        <p:grpSpPr>
          <a:xfrm>
            <a:off x="1873083" y="2640049"/>
            <a:ext cx="5209361" cy="3870779"/>
            <a:chOff x="1947897" y="2565236"/>
            <a:chExt cx="4781350" cy="3713995"/>
          </a:xfrm>
        </p:grpSpPr>
        <p:sp>
          <p:nvSpPr>
            <p:cNvPr id="7" name="สี่เหลี่ยมผืนผ้า: มุมมน 6">
              <a:extLst>
                <a:ext uri="{FF2B5EF4-FFF2-40B4-BE49-F238E27FC236}">
                  <a16:creationId xmlns:a16="http://schemas.microsoft.com/office/drawing/2014/main" id="{2F303822-7EDB-4A02-929A-82586E195BFF}"/>
                </a:ext>
              </a:extLst>
            </p:cNvPr>
            <p:cNvSpPr/>
            <p:nvPr/>
          </p:nvSpPr>
          <p:spPr>
            <a:xfrm>
              <a:off x="1947897" y="2635134"/>
              <a:ext cx="4752163" cy="3627472"/>
            </a:xfrm>
            <a:prstGeom prst="roundRect">
              <a:avLst>
                <a:gd name="adj" fmla="val 773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23D70462-97E2-4286-A97C-8E4F0DA404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45174"/>
            <a:stretch/>
          </p:blipFill>
          <p:spPr>
            <a:xfrm>
              <a:off x="1947897" y="2565236"/>
              <a:ext cx="4781350" cy="3713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617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52" y="25196"/>
            <a:ext cx="831370" cy="805816"/>
          </a:xfrm>
          <a:prstGeom prst="rect">
            <a:avLst/>
          </a:prstGeom>
        </p:spPr>
      </p:pic>
      <p:grpSp>
        <p:nvGrpSpPr>
          <p:cNvPr id="7" name="กลุ่ม 6">
            <a:extLst>
              <a:ext uri="{FF2B5EF4-FFF2-40B4-BE49-F238E27FC236}">
                <a16:creationId xmlns:a16="http://schemas.microsoft.com/office/drawing/2014/main" id="{A1CD0728-85E5-4A54-B3EB-EAB4AD8E9565}"/>
              </a:ext>
            </a:extLst>
          </p:cNvPr>
          <p:cNvGrpSpPr/>
          <p:nvPr/>
        </p:nvGrpSpPr>
        <p:grpSpPr>
          <a:xfrm>
            <a:off x="822959" y="225615"/>
            <a:ext cx="7603072" cy="6030023"/>
            <a:chOff x="822959" y="150799"/>
            <a:chExt cx="7603072" cy="6030023"/>
          </a:xfrm>
        </p:grpSpPr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81E6B2B4-A57D-461A-9807-3EF125A4A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959" y="150799"/>
              <a:ext cx="7603072" cy="6030023"/>
            </a:xfrm>
            <a:prstGeom prst="rect">
              <a:avLst/>
            </a:prstGeom>
          </p:spPr>
        </p:pic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D4654504-DFD8-439D-AD08-9FE9146D29B8}"/>
                </a:ext>
              </a:extLst>
            </p:cNvPr>
            <p:cNvSpPr txBox="1"/>
            <p:nvPr/>
          </p:nvSpPr>
          <p:spPr>
            <a:xfrm>
              <a:off x="1444360" y="1690409"/>
              <a:ext cx="6352978" cy="37856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  ภาษา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Visual C#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ยอมให้นิพจน์ที่ใช้ในตำแหน่ง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expression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เป็นนิพจน์แบบจำนวนเต็ม (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integer)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แบบอักขระ (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char)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หรือแบบข้อความ (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string)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เท่านั้น หลังจากที่ค่าของ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expression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ถูกตรวจสอบโปรแกรมจะกระโดดไปทำงาน ณ คำสั่ง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case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ที่ระบุค่าของ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constant-expression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ไว้ตรงกับค่าของ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expression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ที่ประเมินได้ คำสั่งต่าง ๆ ที่อยู่ถัดจากคำสั่ง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case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นั้น ๆ จะถูกเรียกใช้งานตามลำดับไปเรื่อย ๆ จนกว่าโปรแกรมจะพบคำสั่ง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break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นั้นหมายถึงจะมีผลทำให้โปรแกรมหยุดการทำงานภายในคำสั่ง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switch...case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นั้นและกระโดดไปยังคำสั่งที่ต่อไปนอกโครงสร้าง หากไม่พบ</a:t>
              </a:r>
              <a:r>
                <a:rPr lang="en-US" sz="2400" dirty="0" err="1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constantexpression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ใดที่มีค่าตรงกับ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expression</a:t>
              </a:r>
              <a:r>
                <a:rPr lang="th-TH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โปรแกรมจะกระโดดไปยังจุดที่มีการระบุด้วยคำสั่ง </a:t>
              </a:r>
              <a:r>
                <a:rPr lang="en-US" sz="2400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default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326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52" y="25196"/>
            <a:ext cx="831370" cy="80581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8C1AC58B-6AAD-49DA-BC92-68D8F5C525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30078" b="62399"/>
          <a:stretch/>
        </p:blipFill>
        <p:spPr>
          <a:xfrm>
            <a:off x="521743" y="309386"/>
            <a:ext cx="7841160" cy="852150"/>
          </a:xfrm>
          <a:prstGeom prst="rect">
            <a:avLst/>
          </a:prstGeom>
        </p:spPr>
      </p:pic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DB4F4E41-606D-497D-8108-971FCA5AAF3A}"/>
              </a:ext>
            </a:extLst>
          </p:cNvPr>
          <p:cNvSpPr txBox="1"/>
          <p:nvPr/>
        </p:nvSpPr>
        <p:spPr>
          <a:xfrm>
            <a:off x="765977" y="1064333"/>
            <a:ext cx="78411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2400" b="1" dirty="0">
                <a:solidFill>
                  <a:srgbClr val="C00000"/>
                </a:solidFill>
                <a:latin typeface="Cordia New" panose="020B0304020202020204" pitchFamily="34" charset="-34"/>
                <a:cs typeface="Cordia New" panose="020B0304020202020204" pitchFamily="34" charset="-34"/>
              </a:rPr>
              <a:t>โปรแกรมต่อไปนี้แสดงแต้มคะแนนตามระดับคะแนน (</a:t>
            </a:r>
            <a:r>
              <a:rPr lang="en-US" sz="2400" b="1" dirty="0">
                <a:solidFill>
                  <a:srgbClr val="C00000"/>
                </a:solidFill>
                <a:latin typeface="Cordia New" panose="020B0304020202020204" pitchFamily="34" charset="-34"/>
                <a:cs typeface="Cordia New" panose="020B0304020202020204" pitchFamily="34" charset="-34"/>
              </a:rPr>
              <a:t>A, B, C, D, F) </a:t>
            </a:r>
            <a:r>
              <a:rPr lang="th-TH" sz="2400" b="1" dirty="0">
                <a:solidFill>
                  <a:srgbClr val="C00000"/>
                </a:solidFill>
                <a:latin typeface="Cordia New" panose="020B0304020202020204" pitchFamily="34" charset="-34"/>
                <a:cs typeface="Cordia New" panose="020B0304020202020204" pitchFamily="34" charset="-34"/>
              </a:rPr>
              <a:t>ที่ป้อนโดยผู้ใช้</a:t>
            </a:r>
            <a:endParaRPr lang="en-US" sz="2400" b="1" dirty="0">
              <a:solidFill>
                <a:srgbClr val="C00000"/>
              </a:solidFill>
              <a:latin typeface="Cordia New" panose="020B0304020202020204" pitchFamily="34" charset="-34"/>
              <a:cs typeface="Cordia New" panose="020B0304020202020204" pitchFamily="34" charset="-34"/>
            </a:endParaRPr>
          </a:p>
        </p:txBody>
      </p:sp>
      <p:graphicFrame>
        <p:nvGraphicFramePr>
          <p:cNvPr id="9" name="ตาราง 9">
            <a:extLst>
              <a:ext uri="{FF2B5EF4-FFF2-40B4-BE49-F238E27FC236}">
                <a16:creationId xmlns:a16="http://schemas.microsoft.com/office/drawing/2014/main" id="{A5658B05-C112-42DE-AB1F-75873F43D8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4775226"/>
              </p:ext>
            </p:extLst>
          </p:nvPr>
        </p:nvGraphicFramePr>
        <p:xfrm>
          <a:off x="1600201" y="1472897"/>
          <a:ext cx="5962650" cy="2169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0109">
                  <a:extLst>
                    <a:ext uri="{9D8B030D-6E8A-4147-A177-3AD203B41FA5}">
                      <a16:colId xmlns:a16="http://schemas.microsoft.com/office/drawing/2014/main" val="3529549895"/>
                    </a:ext>
                  </a:extLst>
                </a:gridCol>
                <a:gridCol w="3072541">
                  <a:extLst>
                    <a:ext uri="{9D8B030D-6E8A-4147-A177-3AD203B41FA5}">
                      <a16:colId xmlns:a16="http://schemas.microsoft.com/office/drawing/2014/main" val="3247594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th-TH" dirty="0">
                          <a:solidFill>
                            <a:sysClr val="windowText" lastClr="000000"/>
                          </a:solidFill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ระดับคะแนน (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grade)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CAC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dirty="0">
                          <a:solidFill>
                            <a:schemeClr val="tx1"/>
                          </a:solidFill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แต้มระดับคะแนน (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grade point)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ED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6464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h-TH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</a:t>
                      </a:r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A</a:t>
                      </a:r>
                    </a:p>
                    <a:p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3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  4.0</a:t>
                      </a:r>
                    </a:p>
                    <a:p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  3.0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F6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831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C</a:t>
                      </a:r>
                    </a:p>
                    <a:p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3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  2.0</a:t>
                      </a:r>
                    </a:p>
                    <a:p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  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F6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849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 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3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rdia New" panose="020B0304020202020204" pitchFamily="34" charset="-34"/>
                          <a:cs typeface="Cordia New" panose="020B0304020202020204" pitchFamily="34" charset="-34"/>
                        </a:rPr>
                        <a:t>                            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F6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080573"/>
                  </a:ext>
                </a:extLst>
              </a:tr>
            </a:tbl>
          </a:graphicData>
        </a:graphic>
      </p:graphicFrame>
      <p:grpSp>
        <p:nvGrpSpPr>
          <p:cNvPr id="14" name="กลุ่ม 13">
            <a:extLst>
              <a:ext uri="{FF2B5EF4-FFF2-40B4-BE49-F238E27FC236}">
                <a16:creationId xmlns:a16="http://schemas.microsoft.com/office/drawing/2014/main" id="{4BE18E60-FB69-41E6-82F6-4EC01949D83F}"/>
              </a:ext>
            </a:extLst>
          </p:cNvPr>
          <p:cNvGrpSpPr/>
          <p:nvPr/>
        </p:nvGrpSpPr>
        <p:grpSpPr>
          <a:xfrm>
            <a:off x="1795549" y="3756705"/>
            <a:ext cx="5532120" cy="2750344"/>
            <a:chOff x="1695797" y="3773331"/>
            <a:chExt cx="5532120" cy="2750344"/>
          </a:xfrm>
        </p:grpSpPr>
        <p:sp>
          <p:nvSpPr>
            <p:cNvPr id="13" name="สี่เหลี่ยมผืนผ้า: มุมมน 12">
              <a:extLst>
                <a:ext uri="{FF2B5EF4-FFF2-40B4-BE49-F238E27FC236}">
                  <a16:creationId xmlns:a16="http://schemas.microsoft.com/office/drawing/2014/main" id="{83222F46-7080-44E0-BC2C-249879180250}"/>
                </a:ext>
              </a:extLst>
            </p:cNvPr>
            <p:cNvSpPr/>
            <p:nvPr/>
          </p:nvSpPr>
          <p:spPr>
            <a:xfrm>
              <a:off x="1695797" y="3773331"/>
              <a:ext cx="5532120" cy="2750343"/>
            </a:xfrm>
            <a:prstGeom prst="roundRect">
              <a:avLst>
                <a:gd name="adj" fmla="val 1273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รูปภาพ 11">
              <a:extLst>
                <a:ext uri="{FF2B5EF4-FFF2-40B4-BE49-F238E27FC236}">
                  <a16:creationId xmlns:a16="http://schemas.microsoft.com/office/drawing/2014/main" id="{5AEFAAE7-24DE-4D25-A90E-2DC3D71A11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65582"/>
            <a:stretch/>
          </p:blipFill>
          <p:spPr>
            <a:xfrm>
              <a:off x="1695797" y="3773332"/>
              <a:ext cx="5532120" cy="27503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613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52" y="25196"/>
            <a:ext cx="831370" cy="805816"/>
          </a:xfrm>
          <a:prstGeom prst="rect">
            <a:avLst/>
          </a:prstGeom>
        </p:spPr>
      </p:pic>
      <p:grpSp>
        <p:nvGrpSpPr>
          <p:cNvPr id="10" name="กลุ่ม 9">
            <a:extLst>
              <a:ext uri="{FF2B5EF4-FFF2-40B4-BE49-F238E27FC236}">
                <a16:creationId xmlns:a16="http://schemas.microsoft.com/office/drawing/2014/main" id="{51692E8E-18BC-4992-B99C-AD3751E922A9}"/>
              </a:ext>
            </a:extLst>
          </p:cNvPr>
          <p:cNvGrpSpPr/>
          <p:nvPr/>
        </p:nvGrpSpPr>
        <p:grpSpPr>
          <a:xfrm>
            <a:off x="367281" y="817109"/>
            <a:ext cx="8414769" cy="5345565"/>
            <a:chOff x="367281" y="817109"/>
            <a:chExt cx="8414769" cy="5345565"/>
          </a:xfrm>
        </p:grpSpPr>
        <p:grpSp>
          <p:nvGrpSpPr>
            <p:cNvPr id="5" name="กลุ่ม 4">
              <a:extLst>
                <a:ext uri="{FF2B5EF4-FFF2-40B4-BE49-F238E27FC236}">
                  <a16:creationId xmlns:a16="http://schemas.microsoft.com/office/drawing/2014/main" id="{D5F92F3E-68A3-4670-9CC6-CE872EAA2E79}"/>
                </a:ext>
              </a:extLst>
            </p:cNvPr>
            <p:cNvGrpSpPr/>
            <p:nvPr/>
          </p:nvGrpSpPr>
          <p:grpSpPr>
            <a:xfrm>
              <a:off x="367281" y="817109"/>
              <a:ext cx="5662044" cy="5345565"/>
              <a:chOff x="595881" y="826635"/>
              <a:chExt cx="5893318" cy="5259840"/>
            </a:xfrm>
          </p:grpSpPr>
          <p:sp>
            <p:nvSpPr>
              <p:cNvPr id="3" name="สี่เหลี่ยมผืนผ้า: มุมมน 2">
                <a:extLst>
                  <a:ext uri="{FF2B5EF4-FFF2-40B4-BE49-F238E27FC236}">
                    <a16:creationId xmlns:a16="http://schemas.microsoft.com/office/drawing/2014/main" id="{402958B2-9594-410C-B765-E92A2F4DEA97}"/>
                  </a:ext>
                </a:extLst>
              </p:cNvPr>
              <p:cNvSpPr/>
              <p:nvPr/>
            </p:nvSpPr>
            <p:spPr>
              <a:xfrm>
                <a:off x="619125" y="904875"/>
                <a:ext cx="5851024" cy="5116966"/>
              </a:xfrm>
              <a:prstGeom prst="roundRect">
                <a:avLst>
                  <a:gd name="adj" fmla="val 419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" name="รูปภาพ 1">
                <a:extLst>
                  <a:ext uri="{FF2B5EF4-FFF2-40B4-BE49-F238E27FC236}">
                    <a16:creationId xmlns:a16="http://schemas.microsoft.com/office/drawing/2014/main" id="{D3F341FC-61DB-46AE-838B-D6162D39BD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t="6351" b="26413"/>
              <a:stretch/>
            </p:blipFill>
            <p:spPr>
              <a:xfrm>
                <a:off x="595881" y="826635"/>
                <a:ext cx="5893318" cy="5259840"/>
              </a:xfrm>
              <a:prstGeom prst="rect">
                <a:avLst/>
              </a:prstGeom>
            </p:spPr>
          </p:pic>
        </p:grpSp>
        <p:grpSp>
          <p:nvGrpSpPr>
            <p:cNvPr id="9" name="กลุ่ม 8">
              <a:extLst>
                <a:ext uri="{FF2B5EF4-FFF2-40B4-BE49-F238E27FC236}">
                  <a16:creationId xmlns:a16="http://schemas.microsoft.com/office/drawing/2014/main" id="{B4A107F9-6134-471A-B132-52BB627AD39E}"/>
                </a:ext>
              </a:extLst>
            </p:cNvPr>
            <p:cNvGrpSpPr/>
            <p:nvPr/>
          </p:nvGrpSpPr>
          <p:grpSpPr>
            <a:xfrm>
              <a:off x="6115049" y="2124075"/>
              <a:ext cx="2667001" cy="2728794"/>
              <a:chOff x="6105524" y="2124075"/>
              <a:chExt cx="2667001" cy="2728794"/>
            </a:xfrm>
          </p:grpSpPr>
          <p:sp>
            <p:nvSpPr>
              <p:cNvPr id="8" name="สี่เหลี่ยมผืนผ้า: มุมมน 7">
                <a:extLst>
                  <a:ext uri="{FF2B5EF4-FFF2-40B4-BE49-F238E27FC236}">
                    <a16:creationId xmlns:a16="http://schemas.microsoft.com/office/drawing/2014/main" id="{EF2A25D6-A613-40C5-B69F-076A1359ABCF}"/>
                  </a:ext>
                </a:extLst>
              </p:cNvPr>
              <p:cNvSpPr/>
              <p:nvPr/>
            </p:nvSpPr>
            <p:spPr>
              <a:xfrm>
                <a:off x="6105524" y="2124075"/>
                <a:ext cx="2620287" cy="2728794"/>
              </a:xfrm>
              <a:prstGeom prst="roundRect">
                <a:avLst>
                  <a:gd name="adj" fmla="val 11578"/>
                </a:avLst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กล่องข้อความ 6">
                <a:extLst>
                  <a:ext uri="{FF2B5EF4-FFF2-40B4-BE49-F238E27FC236}">
                    <a16:creationId xmlns:a16="http://schemas.microsoft.com/office/drawing/2014/main" id="{088824A2-B46A-481F-A4A4-C7DCE1A21D18}"/>
                  </a:ext>
                </a:extLst>
              </p:cNvPr>
              <p:cNvSpPr txBox="1"/>
              <p:nvPr/>
            </p:nvSpPr>
            <p:spPr>
              <a:xfrm>
                <a:off x="6124575" y="2146638"/>
                <a:ext cx="2647950" cy="2677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ผลลัพธ์โปรแกรม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input your grade: </a:t>
                </a:r>
                <a:r>
                  <a:rPr lang="en-US" sz="24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A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Your point is 4.0.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input your grade: </a:t>
                </a:r>
                <a:r>
                  <a:rPr lang="en-US" sz="24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B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Your point is 3.0.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input your grade: </a:t>
                </a:r>
                <a:r>
                  <a:rPr lang="en-US" sz="24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e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Invalid input!!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2043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A781C8C1-611D-4665-9122-E4D7619364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98" b="9997"/>
          <a:stretch/>
        </p:blipFill>
        <p:spPr>
          <a:xfrm>
            <a:off x="2306915" y="1997764"/>
            <a:ext cx="4549219" cy="4442099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52" y="25196"/>
            <a:ext cx="831370" cy="805816"/>
          </a:xfrm>
          <a:prstGeom prst="rect">
            <a:avLst/>
          </a:prstGeom>
        </p:spPr>
      </p:pic>
      <p:grpSp>
        <p:nvGrpSpPr>
          <p:cNvPr id="8" name="กลุ่ม 7">
            <a:extLst>
              <a:ext uri="{FF2B5EF4-FFF2-40B4-BE49-F238E27FC236}">
                <a16:creationId xmlns:a16="http://schemas.microsoft.com/office/drawing/2014/main" id="{F93D1C90-7E6D-48CB-9994-9104D9EE0951}"/>
              </a:ext>
            </a:extLst>
          </p:cNvPr>
          <p:cNvGrpSpPr/>
          <p:nvPr/>
        </p:nvGrpSpPr>
        <p:grpSpPr>
          <a:xfrm>
            <a:off x="828675" y="418137"/>
            <a:ext cx="7486650" cy="1569660"/>
            <a:chOff x="914400" y="418137"/>
            <a:chExt cx="7486650" cy="1569660"/>
          </a:xfrm>
        </p:grpSpPr>
        <p:sp>
          <p:nvSpPr>
            <p:cNvPr id="7" name="สี่เหลี่ยมผืนผ้า: มุมมน 6">
              <a:extLst>
                <a:ext uri="{FF2B5EF4-FFF2-40B4-BE49-F238E27FC236}">
                  <a16:creationId xmlns:a16="http://schemas.microsoft.com/office/drawing/2014/main" id="{7F692E2B-E250-4DF6-ACA4-44491B8E5E72}"/>
                </a:ext>
              </a:extLst>
            </p:cNvPr>
            <p:cNvSpPr/>
            <p:nvPr/>
          </p:nvSpPr>
          <p:spPr>
            <a:xfrm>
              <a:off x="923924" y="427662"/>
              <a:ext cx="7305627" cy="1477338"/>
            </a:xfrm>
            <a:prstGeom prst="round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35949470-B2D5-4DBE-978E-40687650130B}"/>
                </a:ext>
              </a:extLst>
            </p:cNvPr>
            <p:cNvSpPr txBox="1"/>
            <p:nvPr/>
          </p:nvSpPr>
          <p:spPr>
            <a:xfrm>
              <a:off x="914400" y="418137"/>
              <a:ext cx="7486650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แม้ว่าโปรแกรมข้างต้นจะทำงานได้อย่างถูกต้อง โปรแกรมดังกล่าวยังค่อนข้างยาวอีกทั้งโปรแกรมยังมีคำสั่งที่ถูกใช้ซ้ำ ๆ กันอยู่หลายแห่งเนื่องจากการป้อนระดับคะแนนด้วยตัวอักษรตัวใหญ่และตัวเล็กจะให้ผลเหมือนกัน ภาษา </a:t>
              </a:r>
              <a:r>
                <a:rPr lang="en-US" sz="24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C# </a:t>
              </a:r>
              <a:r>
                <a:rPr lang="th-TH" sz="24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อนุญาตให้คำสั่ง </a:t>
              </a:r>
              <a:r>
                <a:rPr lang="en-US" sz="24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case </a:t>
              </a:r>
              <a:r>
                <a:rPr lang="th-TH" sz="2400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หลาย ๆ คำสั่งควบคุมชุดคำสั่งร่วมกันได้ดังตัวอย่าง</a:t>
              </a:r>
              <a:endParaRPr lang="en-US" sz="2400" dirty="0">
                <a:solidFill>
                  <a:srgbClr val="7030A0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1325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52" y="25196"/>
            <a:ext cx="831370" cy="805816"/>
          </a:xfrm>
          <a:prstGeom prst="rect">
            <a:avLst/>
          </a:prstGeom>
        </p:spPr>
      </p:pic>
      <p:grpSp>
        <p:nvGrpSpPr>
          <p:cNvPr id="7" name="กลุ่ม 6">
            <a:extLst>
              <a:ext uri="{FF2B5EF4-FFF2-40B4-BE49-F238E27FC236}">
                <a16:creationId xmlns:a16="http://schemas.microsoft.com/office/drawing/2014/main" id="{90B937D8-45FF-4F9C-B538-28B598FCB5B1}"/>
              </a:ext>
            </a:extLst>
          </p:cNvPr>
          <p:cNvGrpSpPr/>
          <p:nvPr/>
        </p:nvGrpSpPr>
        <p:grpSpPr>
          <a:xfrm>
            <a:off x="931817" y="391884"/>
            <a:ext cx="7384190" cy="1144216"/>
            <a:chOff x="862148" y="391884"/>
            <a:chExt cx="7384190" cy="1144216"/>
          </a:xfrm>
        </p:grpSpPr>
        <p:sp>
          <p:nvSpPr>
            <p:cNvPr id="6" name="สี่เหลี่ยมผืนผ้า: มุมมน 5">
              <a:extLst>
                <a:ext uri="{FF2B5EF4-FFF2-40B4-BE49-F238E27FC236}">
                  <a16:creationId xmlns:a16="http://schemas.microsoft.com/office/drawing/2014/main" id="{886C3638-2762-470F-9A7E-6AE32C9C1D53}"/>
                </a:ext>
              </a:extLst>
            </p:cNvPr>
            <p:cNvSpPr/>
            <p:nvPr/>
          </p:nvSpPr>
          <p:spPr>
            <a:xfrm>
              <a:off x="862148" y="391884"/>
              <a:ext cx="7271657" cy="1107996"/>
            </a:xfrm>
            <a:prstGeom prst="round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3B3E1EE0-CA33-403F-BBED-728BC3D619BE}"/>
                </a:ext>
              </a:extLst>
            </p:cNvPr>
            <p:cNvSpPr txBox="1"/>
            <p:nvPr/>
          </p:nvSpPr>
          <p:spPr>
            <a:xfrm>
              <a:off x="897662" y="428104"/>
              <a:ext cx="7348676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2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โปรแกรมนี้ยังสามารถทำให้สั้นลงได้อีก โดยการใช้ตัวแปรเสริมเพิ่มอีกตัวเพื่อเก็บแต้มระดับคะแนนแล้วจึงนำค่าของตัวแปรพิมพ์ออกทางหน้าจอโดยใช้คำสั่ง </a:t>
              </a:r>
              <a:r>
                <a:rPr lang="en-US" sz="2200" dirty="0" err="1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Console.WriteLine</a:t>
              </a:r>
              <a:r>
                <a:rPr lang="en-US" sz="22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2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ในคราวเดียวก่อนจบโปรแกรมดังตัวอย่าง</a:t>
              </a:r>
              <a:endParaRPr lang="en-US" sz="2200" dirty="0">
                <a:solidFill>
                  <a:srgbClr val="C00000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3689B62D-36CE-49B6-8D99-3BEC50EE8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86" b="28109"/>
          <a:stretch/>
        </p:blipFill>
        <p:spPr>
          <a:xfrm>
            <a:off x="1839770" y="1572320"/>
            <a:ext cx="5485849" cy="496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4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ธีม7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ธีม7" id="{B37DBACE-3C59-4997-8BE6-7C223365BD2B}" vid="{5BD68955-E5AA-46BC-97A0-0A50B314A1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ธีม7</Template>
  <TotalTime>54</TotalTime>
  <Words>409</Words>
  <Application>Microsoft Office PowerPoint</Application>
  <PresentationFormat>On-screen Show (4:3)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Cordia New</vt:lpstr>
      <vt:lpstr>ธีม7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Song _Fullmoon</dc:creator>
  <cp:lastModifiedBy>Thianchai dejdee</cp:lastModifiedBy>
  <cp:revision>3</cp:revision>
  <dcterms:created xsi:type="dcterms:W3CDTF">2022-01-21T07:09:34Z</dcterms:created>
  <dcterms:modified xsi:type="dcterms:W3CDTF">2025-07-29T03:23:31Z</dcterms:modified>
</cp:coreProperties>
</file>

<file path=docProps/thumbnail.jpeg>
</file>